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651" r:id="rId4"/>
    <p:sldMasterId id="2147483654" r:id="rId5"/>
  </p:sldMasterIdLst>
  <p:notesMasterIdLst>
    <p:notesMasterId r:id="rId30"/>
  </p:notesMasterIdLst>
  <p:handoutMasterIdLst>
    <p:handoutMasterId r:id="rId31"/>
  </p:handoutMasterIdLst>
  <p:sldIdLst>
    <p:sldId id="338" r:id="rId6"/>
    <p:sldId id="372" r:id="rId7"/>
    <p:sldId id="494" r:id="rId8"/>
    <p:sldId id="449" r:id="rId9"/>
    <p:sldId id="526" r:id="rId10"/>
    <p:sldId id="498" r:id="rId11"/>
    <p:sldId id="530" r:id="rId12"/>
    <p:sldId id="547" r:id="rId13"/>
    <p:sldId id="548" r:id="rId14"/>
    <p:sldId id="532" r:id="rId15"/>
    <p:sldId id="542" r:id="rId16"/>
    <p:sldId id="534" r:id="rId17"/>
    <p:sldId id="536" r:id="rId18"/>
    <p:sldId id="538" r:id="rId19"/>
    <p:sldId id="539" r:id="rId20"/>
    <p:sldId id="514" r:id="rId21"/>
    <p:sldId id="550" r:id="rId22"/>
    <p:sldId id="549" r:id="rId23"/>
    <p:sldId id="495" r:id="rId24"/>
    <p:sldId id="497" r:id="rId25"/>
    <p:sldId id="551" r:id="rId26"/>
    <p:sldId id="552" r:id="rId27"/>
    <p:sldId id="503" r:id="rId28"/>
    <p:sldId id="504" r:id="rId29"/>
  </p:sldIdLst>
  <p:sldSz cx="9144000" cy="6858000" type="screen4x3"/>
  <p:notesSz cx="9939338" cy="6807200"/>
  <p:custDataLst>
    <p:tags r:id="rId32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>
          <p15:clr>
            <a:srgbClr val="A4A3A4"/>
          </p15:clr>
        </p15:guide>
        <p15:guide id="2" pos="2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D0D8E8"/>
    <a:srgbClr val="CAD9EC"/>
    <a:srgbClr val="E7CFCF"/>
    <a:srgbClr val="F7FCE0"/>
    <a:srgbClr val="E9F7A3"/>
    <a:srgbClr val="93176C"/>
    <a:srgbClr val="FFC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0" autoAdjust="0"/>
    <p:restoredTop sz="94660"/>
  </p:normalViewPr>
  <p:slideViewPr>
    <p:cSldViewPr snapToObjects="1">
      <p:cViewPr varScale="1">
        <p:scale>
          <a:sx n="108" d="100"/>
          <a:sy n="108" d="100"/>
        </p:scale>
        <p:origin x="1770" y="102"/>
      </p:cViewPr>
      <p:guideLst>
        <p:guide orient="horz" pos="2614"/>
        <p:guide pos="220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F0257-D4C1-4326-9E82-39FD118DFF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A11B29-C449-4ED0-875D-903E4926BA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30863" y="0"/>
            <a:ext cx="4306887" cy="3413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 pitchFamily="1" charset="-128"/>
              </a:defRPr>
            </a:lvl1pPr>
          </a:lstStyle>
          <a:p>
            <a:pPr>
              <a:defRPr/>
            </a:pPr>
            <a:fld id="{C9DC0A52-92B9-43F9-B381-D68180D2C3E1}" type="datetimeFigureOut">
              <a:rPr lang="en-US" altLang="en-US"/>
              <a:pPr>
                <a:defRPr/>
              </a:pPr>
              <a:t>6/5/2019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58078-E18C-4170-BB15-F5262C8F09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2E91-FD3E-486E-B6D1-06B2EA8A50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30863" y="6465888"/>
            <a:ext cx="4306887" cy="3413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ヒラギノ角ゴ Pro W3" pitchFamily="2" charset="-128"/>
              </a:defRPr>
            </a:lvl1pPr>
          </a:lstStyle>
          <a:p>
            <a:pPr>
              <a:defRPr/>
            </a:pPr>
            <a:fld id="{592E5FAE-D9F2-4253-A505-43615FA02F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339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50C6D0-7BD5-41CE-86E0-C83F17240A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D0C39-618E-485C-9727-6293879894F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30863" y="0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ヒラギノ角ゴ Pro W3" pitchFamily="1" charset="-128"/>
              </a:defRPr>
            </a:lvl1pPr>
          </a:lstStyle>
          <a:p>
            <a:pPr>
              <a:defRPr/>
            </a:pPr>
            <a:fld id="{8A607E70-B8A5-4791-AD54-DDCAE5C64183}" type="datetimeFigureOut">
              <a:rPr lang="en-US" altLang="en-US"/>
              <a:pPr>
                <a:defRPr/>
              </a:pPr>
              <a:t>6/5/2019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FDFC11C-9ECD-4196-8106-AEE8116684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D54ECD9-5E0F-4C18-B59D-09F6C6AA3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3775" y="3232150"/>
            <a:ext cx="7951788" cy="30638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D286-0FCD-40D2-AE4B-BDE79DE6BD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ヒラギノ角ゴ Pro W3" pitchFamily="-65" charset="-128"/>
                <a:cs typeface="+mn-cs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FF9B1-3DCA-49C2-BD2F-A9E6C70CF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30863" y="6465888"/>
            <a:ext cx="4306887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ヒラギノ角ゴ Pro W3" pitchFamily="2" charset="-128"/>
              </a:defRPr>
            </a:lvl1pPr>
          </a:lstStyle>
          <a:p>
            <a:pPr>
              <a:defRPr/>
            </a:pPr>
            <a:fld id="{6083DC58-6B85-481A-B999-9B626A27E8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159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275C2E4F-86B1-4298-8081-179EFF4BCD25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101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4253A28D-4C2C-4650-806A-5DBABCAC1BB9}" type="slidenum">
              <a:rPr lang="en-US" altLang="en-US" smtClean="0">
                <a:solidFill>
                  <a:srgbClr val="000000"/>
                </a:solidFill>
              </a:rPr>
              <a:pPr/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212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917799CA-3147-46E3-B900-D011A8CDBBB2}" type="slidenum">
              <a:rPr lang="en-US" altLang="en-US" smtClean="0">
                <a:solidFill>
                  <a:srgbClr val="000000"/>
                </a:solidFill>
              </a:rPr>
              <a:pPr/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571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E11C1D30-90F9-4078-9524-A759DAC38DE4}" type="slidenum">
              <a:rPr lang="en-US" altLang="en-US" smtClean="0">
                <a:solidFill>
                  <a:srgbClr val="000000"/>
                </a:solidFill>
              </a:rPr>
              <a:pPr/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18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E5AB14E9-CA8B-4FAA-BB78-4488AD72BDBD}" type="slidenum">
              <a:rPr lang="en-US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74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D3BC375B-7212-46A5-AAD2-70885E195810}" type="slidenum">
              <a:rPr lang="en-US" altLang="en-US" smtClean="0">
                <a:solidFill>
                  <a:srgbClr val="000000"/>
                </a:solidFill>
              </a:rPr>
              <a:pPr/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91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D3BC375B-7212-46A5-AAD2-70885E195810}" type="slidenum">
              <a:rPr lang="en-US" altLang="en-US" smtClean="0">
                <a:solidFill>
                  <a:srgbClr val="000000"/>
                </a:solidFill>
              </a:rPr>
              <a:pPr/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29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D3BC375B-7212-46A5-AAD2-70885E195810}" type="slidenum">
              <a:rPr lang="en-US" altLang="en-US" smtClean="0">
                <a:solidFill>
                  <a:srgbClr val="000000"/>
                </a:solidFill>
              </a:rPr>
              <a:pPr/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94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466C1895-3EF8-4871-8313-4A004A850136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85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2091B3C2-CA03-45FB-B841-7C2668B6964F}" type="slidenum">
              <a:rPr lang="en-US" altLang="en-US" smtClean="0">
                <a:solidFill>
                  <a:srgbClr val="000000"/>
                </a:solidFill>
              </a:rPr>
              <a:pPr/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55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E90D5ADB-F150-4F89-BB83-C4C6FF92717A}" type="slidenum">
              <a:rPr lang="en-US" altLang="en-US" smtClean="0">
                <a:solidFill>
                  <a:srgbClr val="000000"/>
                </a:solidFill>
              </a:rPr>
              <a:pPr/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960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7797138E-1C86-45D4-929B-32BFAC088E12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2737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E90D5ADB-F150-4F89-BB83-C4C6FF92717A}" type="slidenum">
              <a:rPr lang="en-US" altLang="en-US" smtClean="0">
                <a:solidFill>
                  <a:srgbClr val="000000"/>
                </a:solidFill>
              </a:rPr>
              <a:pPr/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261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C1FC641A-66CA-4554-AA9C-F96875422403}" type="slidenum">
              <a:rPr lang="en-US" altLang="en-US" smtClean="0">
                <a:solidFill>
                  <a:srgbClr val="000000"/>
                </a:solidFill>
              </a:rPr>
              <a:pPr/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57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9DAC3197-4583-4CA6-B58F-02B6632FF3D8}" type="slidenum">
              <a:rPr lang="en-US" altLang="en-US" smtClean="0">
                <a:solidFill>
                  <a:srgbClr val="000000"/>
                </a:solidFill>
              </a:rPr>
              <a:pPr/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DDDA89E8-D24F-49EF-9E76-B0FC39B5384C}" type="slidenum">
              <a:rPr lang="en-US" altLang="en-US" smtClean="0">
                <a:solidFill>
                  <a:srgbClr val="000000"/>
                </a:solidFill>
              </a:rPr>
              <a:pPr/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99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71232896-B3CC-4A53-9DE4-2163875BE608}" type="slidenum">
              <a:rPr lang="en-US" altLang="en-US" smtClean="0">
                <a:solidFill>
                  <a:srgbClr val="000000"/>
                </a:solidFill>
              </a:rPr>
              <a:pPr/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9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D32C45F2-1CFF-4951-9AEB-ED1228AF2972}" type="slidenum">
              <a:rPr lang="en-US" altLang="en-US" smtClean="0">
                <a:solidFill>
                  <a:srgbClr val="000000"/>
                </a:solidFill>
              </a:rPr>
              <a:pPr/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44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D32C45F2-1CFF-4951-9AEB-ED1228AF2972}" type="slidenum">
              <a:rPr lang="en-US" altLang="en-US" smtClean="0">
                <a:solidFill>
                  <a:srgbClr val="000000"/>
                </a:solidFill>
              </a:rPr>
              <a:pPr/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63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D32C45F2-1CFF-4951-9AEB-ED1228AF2972}" type="slidenum">
              <a:rPr lang="en-US" altLang="en-US" smtClean="0">
                <a:solidFill>
                  <a:srgbClr val="000000"/>
                </a:solidFill>
              </a:rPr>
              <a:pPr/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403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7333C7E8-AF36-4D1D-8662-48BC8D379730}" type="slidenum">
              <a:rPr lang="en-US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36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CBA553F6-5BFD-40FB-ACAC-1AF3EA1165AE}" type="slidenum">
              <a:rPr lang="en-US" altLang="en-US" smtClean="0">
                <a:solidFill>
                  <a:srgbClr val="000000"/>
                </a:solidFill>
              </a:rPr>
              <a:pPr/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06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 bwMode="auto">
          <a:xfrm>
            <a:off x="179513" y="404664"/>
            <a:ext cx="5820767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95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4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667000"/>
            <a:ext cx="5867400" cy="762000"/>
          </a:xfrm>
          <a:prstGeom prst="rect">
            <a:avLst/>
          </a:prstGeom>
        </p:spPr>
        <p:txBody>
          <a:bodyPr/>
          <a:lstStyle>
            <a:lvl1pPr algn="l">
              <a:defRPr sz="2700" baseline="0">
                <a:solidFill>
                  <a:srgbClr val="9317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048000" y="3429000"/>
            <a:ext cx="5867400" cy="4572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1050" baseline="0">
                <a:solidFill>
                  <a:srgbClr val="93176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7826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titled-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889476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52413"/>
            <a:ext cx="208121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ヒラギノ角ゴ Pro W3" pitchFamily="-65" charset="-128"/>
          <a:cs typeface="ヒラギノ角ゴ Pro W3" pitchFamily="-65" charset="-128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 pitchFamily="-65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Untitled-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3048000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027113"/>
            <a:ext cx="2598737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ヒラギノ角ゴ Pro W3" pitchFamily="-65" charset="-128"/>
          <a:cs typeface="ヒラギノ角ゴ Pro W3" pitchFamily="-65" charset="-128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 pitchFamily="-65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ヒラギノ角ゴ Pro W3" pitchFamily="-65" charset="-128"/>
          <a:cs typeface="ヒラギノ角ゴ Pro W3" pitchFamily="-65" charset="-128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65" charset="0"/>
          <a:ea typeface="ヒラギノ角ゴ Pro W3" pitchFamily="-65" charset="-128"/>
          <a:cs typeface="ヒラギノ角ゴ Pro W3" pitchFamily="-65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 pitchFamily="-65" charset="-128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ヒラギノ角ゴ Pro W3" pitchFamily="-65" charset="-128"/>
          <a:cs typeface="ヒラギノ角ゴ Pro W3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eveloper.mozilla.org/en-US/docs/Web/CSS" TargetMode="External"/><Relationship Id="rId4" Type="http://schemas.openxmlformats.org/officeDocument/2006/relationships/hyperlink" Target="https://api.jquery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s.lithan.net/Singapore/SG0319A10L/m2proj/#contact" TargetMode="External"/><Relationship Id="rId3" Type="http://schemas.openxmlformats.org/officeDocument/2006/relationships/hyperlink" Target="http://projects.lithan.net/Singapore/SG0319A10L/m2proj/" TargetMode="External"/><Relationship Id="rId7" Type="http://schemas.openxmlformats.org/officeDocument/2006/relationships/hyperlink" Target="http://projects.lithan.net/Singapore/SG0319A10L/m2proj/#registra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ojects.lithan.net/Singapore/SG0319A10L/m2proj/#HTML001-schedule" TargetMode="External"/><Relationship Id="rId11" Type="http://schemas.openxmlformats.org/officeDocument/2006/relationships/hyperlink" Target="https://projects.lithan.net/Singapore/SG0319A10L/m2proj/#privacy" TargetMode="External"/><Relationship Id="rId5" Type="http://schemas.openxmlformats.org/officeDocument/2006/relationships/hyperlink" Target="https://projects.lithan.net/Singapore/SG0319A10L/m2proj/#HTML001" TargetMode="External"/><Relationship Id="rId10" Type="http://schemas.openxmlformats.org/officeDocument/2006/relationships/hyperlink" Target="https://projects.lithan.net/Singapore/SG0319A10L/m2proj/#sitemap" TargetMode="External"/><Relationship Id="rId4" Type="http://schemas.openxmlformats.org/officeDocument/2006/relationships/hyperlink" Target="http://projects.lithan.net/Singapore/SG0319A10L/m2proj/#course-listing" TargetMode="External"/><Relationship Id="rId9" Type="http://schemas.openxmlformats.org/officeDocument/2006/relationships/hyperlink" Target="https://projects.lithan.net/Singapore/SG0319A10L/m2proj/#about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F8C4D659-D2DE-4C58-AB4B-A520621188B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2667000"/>
            <a:ext cx="8915400" cy="762000"/>
          </a:xfrm>
          <a:solidFill>
            <a:schemeClr val="bg1">
              <a:lumMod val="85000"/>
            </a:schemeClr>
          </a:solidFill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GB" dirty="0"/>
              <a:t>Development of website for a Training Organization</a:t>
            </a:r>
            <a:endParaRPr lang="en-GB" altLang="en-US" dirty="0">
              <a:ea typeface="ヒラギノ角ゴ Pro W3" charset="-128"/>
            </a:endParaRPr>
          </a:p>
        </p:txBody>
      </p:sp>
      <p:sp>
        <p:nvSpPr>
          <p:cNvPr id="5123" name="Title 1"/>
          <p:cNvSpPr txBox="1">
            <a:spLocks/>
          </p:cNvSpPr>
          <p:nvPr/>
        </p:nvSpPr>
        <p:spPr bwMode="auto">
          <a:xfrm>
            <a:off x="0" y="3289300"/>
            <a:ext cx="5867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1500">
                <a:solidFill>
                  <a:srgbClr val="93176C"/>
                </a:solidFill>
                <a:latin typeface="Calibri" panose="020F0502020204030204" pitchFamily="34" charset="0"/>
              </a:rPr>
              <a:t>Module Project</a:t>
            </a:r>
            <a:endParaRPr lang="en-GB" altLang="en-US" sz="1500">
              <a:solidFill>
                <a:srgbClr val="93176C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D8EF29-9665-4851-AC0A-DE53C2ECA400}"/>
              </a:ext>
            </a:extLst>
          </p:cNvPr>
          <p:cNvSpPr txBox="1">
            <a:spLocks/>
          </p:cNvSpPr>
          <p:nvPr/>
        </p:nvSpPr>
        <p:spPr bwMode="auto">
          <a:xfrm>
            <a:off x="31750" y="4724400"/>
            <a:ext cx="4324350" cy="1008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en-US" sz="1400" b="1" dirty="0">
                <a:latin typeface="+mn-lt"/>
              </a:rPr>
              <a:t>Start Date		:	</a:t>
            </a:r>
          </a:p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en-US" sz="1400" b="1" dirty="0">
                <a:latin typeface="+mn-lt"/>
              </a:rPr>
              <a:t>End Date		:	</a:t>
            </a:r>
          </a:p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en-US" sz="1400" b="1" dirty="0">
                <a:latin typeface="+mn-lt"/>
              </a:rPr>
              <a:t>Submission Date	: 4/6/2019	</a:t>
            </a:r>
          </a:p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en-US" sz="14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F56BE0-D84B-4277-AAA9-969C2A0B0900}"/>
              </a:ext>
            </a:extLst>
          </p:cNvPr>
          <p:cNvSpPr txBox="1">
            <a:spLocks/>
          </p:cNvSpPr>
          <p:nvPr/>
        </p:nvSpPr>
        <p:spPr bwMode="auto">
          <a:xfrm>
            <a:off x="-17463" y="3933825"/>
            <a:ext cx="7345363" cy="719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en-US" sz="1400" b="1" dirty="0">
                <a:latin typeface="+mn-lt"/>
              </a:rPr>
              <a:t>Module: </a:t>
            </a:r>
            <a:r>
              <a:rPr lang="en-US" altLang="en-US" sz="1400" dirty="0">
                <a:latin typeface="+mn-lt"/>
              </a:rPr>
              <a:t> Front End Web Development</a:t>
            </a:r>
          </a:p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en-US" sz="1400" dirty="0">
                <a:latin typeface="+mn-lt"/>
              </a:rPr>
              <a:t>Course: NICF - Front End Web Development</a:t>
            </a:r>
            <a:endParaRPr lang="en-SG" altLang="en-US" sz="1400" dirty="0">
              <a:latin typeface="+mn-lt"/>
            </a:endParaRPr>
          </a:p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SG" altLang="en-US" sz="1400" dirty="0">
              <a:latin typeface="+mn-lt"/>
            </a:endParaRPr>
          </a:p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en-US" sz="14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E8E0AC-964A-4398-88BC-E6C22C3B9853}"/>
              </a:ext>
            </a:extLst>
          </p:cNvPr>
          <p:cNvSpPr txBox="1">
            <a:spLocks/>
          </p:cNvSpPr>
          <p:nvPr/>
        </p:nvSpPr>
        <p:spPr bwMode="auto">
          <a:xfrm>
            <a:off x="4508500" y="4724400"/>
            <a:ext cx="4324350" cy="1008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en-US" sz="1400" b="1" dirty="0">
                <a:latin typeface="+mn-lt"/>
              </a:rPr>
              <a:t>Learner Name	: Daniel </a:t>
            </a:r>
            <a:r>
              <a:rPr lang="en-US" altLang="en-US" sz="1400" b="1" dirty="0" err="1">
                <a:latin typeface="+mn-lt"/>
              </a:rPr>
              <a:t>Seah</a:t>
            </a:r>
            <a:r>
              <a:rPr lang="en-US" altLang="en-US" sz="1400" b="1" dirty="0">
                <a:latin typeface="+mn-lt"/>
              </a:rPr>
              <a:t>	</a:t>
            </a:r>
          </a:p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en-US" sz="1400" b="1" dirty="0">
                <a:latin typeface="+mn-lt"/>
              </a:rPr>
              <a:t>Enrollment ID	:	</a:t>
            </a:r>
          </a:p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en-US" sz="1400" b="1" dirty="0">
                <a:latin typeface="+mn-lt"/>
              </a:rPr>
              <a:t>Presentation Date</a:t>
            </a:r>
            <a:r>
              <a:rPr lang="en-US" altLang="en-US" sz="1400" b="1">
                <a:latin typeface="+mn-lt"/>
              </a:rPr>
              <a:t>	: 4/6/2019</a:t>
            </a:r>
            <a:r>
              <a:rPr lang="en-US" altLang="en-US" sz="1400" b="1" dirty="0">
                <a:latin typeface="+mn-lt"/>
              </a:rPr>
              <a:t>	</a:t>
            </a:r>
          </a:p>
          <a:p>
            <a:pPr>
              <a:lnSpc>
                <a:spcPts val="18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en-US" sz="1400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34925" y="404813"/>
            <a:ext cx="7489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5. Menus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74869-74C2-44A7-8925-93275F9D18B8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Menus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45" y="1712188"/>
            <a:ext cx="8030072" cy="45147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2"/>
          <p:cNvSpPr txBox="1">
            <a:spLocks noChangeArrowheads="1"/>
          </p:cNvSpPr>
          <p:nvPr/>
        </p:nvSpPr>
        <p:spPr bwMode="auto">
          <a:xfrm>
            <a:off x="34925" y="404813"/>
            <a:ext cx="7489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6. Business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74869-74C2-44A7-8925-93275F9D18B8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37" y="1351519"/>
            <a:ext cx="2804287" cy="5236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2"/>
          <p:cNvSpPr txBox="1">
            <a:spLocks noChangeArrowheads="1"/>
          </p:cNvSpPr>
          <p:nvPr/>
        </p:nvSpPr>
        <p:spPr bwMode="auto">
          <a:xfrm>
            <a:off x="34925" y="404813"/>
            <a:ext cx="7489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8. HTML Catalog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74869-74C2-44A7-8925-93275F9D18B8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List of HTMLs to be developed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Landing Container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Register Interest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Registration Form (Validation of First &amp; last name)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Registration Thank you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Company Info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About us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Contact us (Validation of Name </a:t>
            </a:r>
            <a:r>
              <a:rPr lang="en-SG">
                <a:solidFill>
                  <a:schemeClr val="tx1"/>
                </a:solidFill>
              </a:rPr>
              <a:t>and E-mail)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Course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Course Listing (4 pages)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Course Details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Course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Privacy policy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1"/>
                </a:solidFill>
              </a:rPr>
              <a:t>Sitemap page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SG" sz="20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2"/>
          <p:cNvSpPr txBox="1">
            <a:spLocks noChangeArrowheads="1"/>
          </p:cNvSpPr>
          <p:nvPr/>
        </p:nvSpPr>
        <p:spPr bwMode="auto">
          <a:xfrm>
            <a:off x="34925" y="404813"/>
            <a:ext cx="7129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10. CSS Classes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AC177-7965-46A1-AA4C-990B719DA089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CSS Classes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152F68-25E9-40E7-A9A4-A018950AF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745335"/>
              </p:ext>
            </p:extLst>
          </p:nvPr>
        </p:nvGraphicFramePr>
        <p:xfrm>
          <a:off x="207963" y="1768475"/>
          <a:ext cx="8540750" cy="452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20">
                  <a:extLst>
                    <a:ext uri="{9D8B030D-6E8A-4147-A177-3AD203B41FA5}">
                      <a16:colId xmlns:a16="http://schemas.microsoft.com/office/drawing/2014/main" val="759255753"/>
                    </a:ext>
                  </a:extLst>
                </a:gridCol>
                <a:gridCol w="3816708">
                  <a:extLst>
                    <a:ext uri="{9D8B030D-6E8A-4147-A177-3AD203B41FA5}">
                      <a16:colId xmlns:a16="http://schemas.microsoft.com/office/drawing/2014/main" val="2814782572"/>
                    </a:ext>
                  </a:extLst>
                </a:gridCol>
                <a:gridCol w="3888722">
                  <a:extLst>
                    <a:ext uri="{9D8B030D-6E8A-4147-A177-3AD203B41FA5}">
                      <a16:colId xmlns:a16="http://schemas.microsoft.com/office/drawing/2014/main" val="1677375196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GB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 No.</a:t>
                      </a:r>
                      <a:endParaRPr lang="en-SG" sz="1300" dirty="0"/>
                    </a:p>
                  </a:txBody>
                  <a:tcPr marL="91447" marR="91447" marT="45700" marB="45700"/>
                </a:tc>
                <a:tc>
                  <a:txBody>
                    <a:bodyPr/>
                    <a:lstStyle/>
                    <a:p>
                      <a:r>
                        <a:rPr lang="en-GB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Selector</a:t>
                      </a:r>
                      <a:endParaRPr lang="en-SG" sz="1300" dirty="0"/>
                    </a:p>
                  </a:txBody>
                  <a:tcPr marL="91447" marR="91447" marT="45700" marB="45700"/>
                </a:tc>
                <a:tc>
                  <a:txBody>
                    <a:bodyPr/>
                    <a:lstStyle/>
                    <a:p>
                      <a:r>
                        <a:rPr lang="en-GB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Style to be Created</a:t>
                      </a:r>
                      <a:endParaRPr lang="en-SG" sz="1300" dirty="0"/>
                    </a:p>
                  </a:txBody>
                  <a:tcPr marL="91447" marR="91447" marT="45700" marB="45700"/>
                </a:tc>
                <a:extLst>
                  <a:ext uri="{0D108BD9-81ED-4DB2-BD59-A6C34878D82A}">
                    <a16:rowId xmlns:a16="http://schemas.microsoft.com/office/drawing/2014/main" val="1837542275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Body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Background image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275809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#logo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 (100px),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width(100px)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Margin(0 5px 0 30px)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Nav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Background color (beige)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 (5rem)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Margin(0 0 20px 0)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#top-nav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List-styles (None)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Padding (0.92em), 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Text aligned (</a:t>
                      </a:r>
                      <a:r>
                        <a:rPr lang="en-US" sz="1000" b="1" dirty="0" err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centre</a:t>
                      </a: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), 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Font-size (1.3em), 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Float left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Colour (olive)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text decoration (none)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A:hover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Colour(chartreuse)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#bot-nav</a:t>
                      </a:r>
                      <a:endParaRPr lang="en-SG" sz="1000" b="1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Background color (Beige)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Bottom (0)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1300"/>
                        </a:lnSpc>
                        <a:spcBef>
                          <a:spcPts val="4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effectLst/>
                          <a:latin typeface="Cambria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Height (125px)</a:t>
                      </a:r>
                      <a:endParaRPr lang="en-SG" sz="1000" b="1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2"/>
          <p:cNvSpPr txBox="1">
            <a:spLocks noChangeArrowheads="1"/>
          </p:cNvSpPr>
          <p:nvPr/>
        </p:nvSpPr>
        <p:spPr bwMode="auto">
          <a:xfrm>
            <a:off x="34925" y="404813"/>
            <a:ext cx="7129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11. Lead Generation 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AC177-7965-46A1-AA4C-990B719DA089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Lead Generation Form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682156"/>
            <a:ext cx="8136904" cy="4574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2"/>
          <p:cNvSpPr txBox="1">
            <a:spLocks noChangeArrowheads="1"/>
          </p:cNvSpPr>
          <p:nvPr/>
        </p:nvSpPr>
        <p:spPr bwMode="auto">
          <a:xfrm>
            <a:off x="34925" y="404813"/>
            <a:ext cx="7129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12. Pages with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EAC177-7965-46A1-AA4C-990B719DA089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Pages with Styles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SG" sz="20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45" y="1712188"/>
            <a:ext cx="8030072" cy="45147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2"/>
          <p:cNvSpPr txBox="1">
            <a:spLocks noChangeArrowheads="1"/>
          </p:cNvSpPr>
          <p:nvPr/>
        </p:nvSpPr>
        <p:spPr bwMode="auto">
          <a:xfrm>
            <a:off x="34925" y="404813"/>
            <a:ext cx="6840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13. Pages in Various Browsers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3C9BB-0B5F-4202-B723-3482E37687D1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Screen Capture of Pages in Various Browsers (Chrome, Edge, Safari)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Internet Explorer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44236"/>
            <a:ext cx="7280132" cy="40930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2"/>
          <p:cNvSpPr txBox="1">
            <a:spLocks noChangeArrowheads="1"/>
          </p:cNvSpPr>
          <p:nvPr/>
        </p:nvSpPr>
        <p:spPr bwMode="auto">
          <a:xfrm>
            <a:off x="34925" y="404813"/>
            <a:ext cx="6840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13. Pages in Various Browsers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3C9BB-0B5F-4202-B723-3482E37687D1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Screen Capture of Pages in Various Browsers (Chrome, Edge, Safari)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Chrome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01" y="2060848"/>
            <a:ext cx="7812360" cy="439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47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2"/>
          <p:cNvSpPr txBox="1">
            <a:spLocks noChangeArrowheads="1"/>
          </p:cNvSpPr>
          <p:nvPr/>
        </p:nvSpPr>
        <p:spPr bwMode="auto">
          <a:xfrm>
            <a:off x="34925" y="404813"/>
            <a:ext cx="6840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13. Pages in Various Browsers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3C9BB-0B5F-4202-B723-3482E37687D1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Screen Capture of Pages in Various Browsers (Chrome, Edge, Safari)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 err="1">
                <a:solidFill>
                  <a:schemeClr val="tx1"/>
                </a:solidFill>
              </a:rPr>
              <a:t>FireFox</a:t>
            </a:r>
            <a:endParaRPr lang="en-SG" sz="20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15" y="2132856"/>
            <a:ext cx="7331932" cy="412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97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14. Project Deliverables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B2A353-6782-4580-98B0-A32FB23ED9BF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Project Deliverables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Create a main Container page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Style container page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Use </a:t>
            </a:r>
            <a:r>
              <a:rPr lang="en-SG" dirty="0" err="1">
                <a:solidFill>
                  <a:schemeClr val="tx1"/>
                </a:solidFill>
              </a:rPr>
              <a:t>Javascript</a:t>
            </a:r>
            <a:r>
              <a:rPr lang="en-SG" dirty="0">
                <a:solidFill>
                  <a:schemeClr val="tx1"/>
                </a:solidFill>
              </a:rPr>
              <a:t> &amp; jQuery for interactivity</a:t>
            </a:r>
            <a:endParaRPr lang="en-SG" sz="2000" b="1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Use jQuery for Ajax implementation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Update container to show other HTML page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List of Evidences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Main container page: index.html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Style file provided: styles.css, c-template.css, sitemap.css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 err="1">
                <a:solidFill>
                  <a:schemeClr val="tx1"/>
                </a:solidFill>
              </a:rPr>
              <a:t>Javascript</a:t>
            </a:r>
            <a:r>
              <a:rPr lang="en-SG" dirty="0">
                <a:solidFill>
                  <a:schemeClr val="tx1"/>
                </a:solidFill>
              </a:rPr>
              <a:t> file: script.js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Use of </a:t>
            </a:r>
            <a:r>
              <a:rPr lang="en-SG" dirty="0" err="1">
                <a:solidFill>
                  <a:schemeClr val="tx1"/>
                </a:solidFill>
              </a:rPr>
              <a:t>courses.json</a:t>
            </a:r>
            <a:r>
              <a:rPr lang="en-SG" dirty="0">
                <a:solidFill>
                  <a:schemeClr val="tx1"/>
                </a:solidFill>
              </a:rPr>
              <a:t> and </a:t>
            </a:r>
            <a:r>
              <a:rPr lang="en-SG" dirty="0" err="1">
                <a:solidFill>
                  <a:schemeClr val="tx1"/>
                </a:solidFill>
              </a:rPr>
              <a:t>currency.json</a:t>
            </a:r>
            <a:r>
              <a:rPr lang="en-SG" dirty="0">
                <a:solidFill>
                  <a:schemeClr val="tx1"/>
                </a:solidFill>
              </a:rPr>
              <a:t> files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5A80C8E4-7DD8-4951-8E51-F8050CBD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3" y="1160463"/>
            <a:ext cx="5453062" cy="342900"/>
          </a:xfrm>
        </p:spPr>
        <p:txBody>
          <a:bodyPr/>
          <a:lstStyle/>
          <a:p>
            <a:pPr algn="l">
              <a:defRPr/>
            </a:pPr>
            <a:r>
              <a:rPr lang="en-US" altLang="en-US">
                <a:ea typeface="ヒラギノ角ゴ Pro W3" charset="-128"/>
              </a:rPr>
              <a:t>Contents</a:t>
            </a:r>
            <a:endParaRPr lang="en-GB" altLang="en-US">
              <a:ea typeface="ヒラギノ角ゴ Pro W3" charset="-128"/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chemeClr val="bg1"/>
                </a:solidFill>
                <a:cs typeface="Arial" panose="020B0604020202020204" pitchFamily="34" charset="0"/>
              </a:rPr>
              <a:t>Document History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7D4144-D34B-4356-BD7B-107C11539A43}"/>
              </a:ext>
            </a:extLst>
          </p:cNvPr>
          <p:cNvGraphicFramePr>
            <a:graphicFrameLocks noGrp="1"/>
          </p:cNvGraphicFramePr>
          <p:nvPr/>
        </p:nvGraphicFramePr>
        <p:xfrm>
          <a:off x="179388" y="1916113"/>
          <a:ext cx="8640762" cy="2792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7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12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Version Number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Effective Date of release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Summary of Included Changes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Author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46">
                <a:tc>
                  <a:txBody>
                    <a:bodyPr/>
                    <a:lstStyle/>
                    <a:p>
                      <a:pPr marL="5715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54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r>
                        <a:rPr lang="en-US" sz="1600" baseline="30000" dirty="0">
                          <a:effectLst/>
                        </a:rPr>
                        <a:t>th</a:t>
                      </a:r>
                      <a:r>
                        <a:rPr lang="en-US" sz="1600" dirty="0">
                          <a:effectLst/>
                        </a:rPr>
                        <a:t> March 2016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160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First Edition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604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Satya CVS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046">
                <a:tc>
                  <a:txBody>
                    <a:bodyPr/>
                    <a:lstStyle/>
                    <a:p>
                      <a:pPr marL="5715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54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r>
                        <a:rPr lang="en-US" sz="1600" baseline="30000" dirty="0">
                          <a:effectLst/>
                        </a:rPr>
                        <a:t>th</a:t>
                      </a:r>
                      <a:r>
                        <a:rPr lang="en-US" sz="1600" dirty="0">
                          <a:effectLst/>
                        </a:rPr>
                        <a:t> April 2016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160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ヒラギノ角ゴ Pro W3"/>
                          <a:cs typeface="Times New Roman" panose="02020603050405020304" pitchFamily="18" charset="0"/>
                        </a:rPr>
                        <a:t>Changed for Module 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604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Shrinivas K 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46">
                <a:tc>
                  <a:txBody>
                    <a:bodyPr/>
                    <a:lstStyle/>
                    <a:p>
                      <a:pPr marL="5715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3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54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r>
                        <a:rPr lang="en-US" sz="1600" baseline="30000" dirty="0">
                          <a:effectLst/>
                        </a:rPr>
                        <a:t>nd</a:t>
                      </a:r>
                      <a:r>
                        <a:rPr lang="en-US" sz="1600" dirty="0">
                          <a:effectLst/>
                        </a:rPr>
                        <a:t> April 2018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4160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Changed for RQF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604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Shrinivas K 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15. Project Environment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76C34-5F5A-422D-A82F-EBAE74D9C647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Technical Environment and Tools Used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Visual Studio Code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 err="1">
                <a:solidFill>
                  <a:schemeClr val="tx1"/>
                </a:solidFill>
              </a:rPr>
              <a:t>Jquery</a:t>
            </a:r>
            <a:r>
              <a:rPr lang="en-SG" dirty="0">
                <a:solidFill>
                  <a:schemeClr val="tx1"/>
                </a:solidFill>
              </a:rPr>
              <a:t> v3.4.1 </a:t>
            </a:r>
            <a:endParaRPr lang="en-SG" sz="20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List of references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3"/>
              </a:rPr>
              <a:t>https://developer.mozilla.org/en-US/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4"/>
              </a:rPr>
              <a:t>https://api.jquery.com/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5"/>
              </a:rPr>
              <a:t>https://developer.mozilla.org/en-US/docs/Web/CSS</a:t>
            </a:r>
            <a:endParaRPr lang="en-SG" dirty="0">
              <a:solidFill>
                <a:schemeClr val="tx1"/>
              </a:solidFill>
            </a:endParaRPr>
          </a:p>
          <a:p>
            <a:pPr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2"/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19. Project Results (1/3)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0D3D87-0BB2-4DB1-9584-D4D6237CCF70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Screen Shots of Evidences </a:t>
            </a:r>
          </a:p>
          <a:p>
            <a:pPr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3B07B-822D-4BE1-BCE9-5F023366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61" y="1690261"/>
            <a:ext cx="3703352" cy="1954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BDED8-C504-4495-961D-A1E03EBA1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257" y="1690260"/>
            <a:ext cx="4318079" cy="2024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1B29FB-10AD-4F26-ADB1-9F49BAE72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61" y="4221088"/>
            <a:ext cx="3703352" cy="1971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C6038D-9C5A-4DF9-B345-B7E6E1E4A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281" y="4221088"/>
            <a:ext cx="4337056" cy="20236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28B371-53F4-45D1-8A5D-D0A75FF40F6A}"/>
              </a:ext>
            </a:extLst>
          </p:cNvPr>
          <p:cNvSpPr txBox="1"/>
          <p:nvPr/>
        </p:nvSpPr>
        <p:spPr>
          <a:xfrm>
            <a:off x="1400287" y="3712758"/>
            <a:ext cx="137730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 dirty="0"/>
              <a:t>Home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C749-16AC-48DC-9421-033C4F3CC248}"/>
              </a:ext>
            </a:extLst>
          </p:cNvPr>
          <p:cNvSpPr txBox="1"/>
          <p:nvPr/>
        </p:nvSpPr>
        <p:spPr>
          <a:xfrm>
            <a:off x="6036000" y="3781396"/>
            <a:ext cx="120084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 dirty="0"/>
              <a:t>Course List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4FEA83-C3C5-4149-BF23-557E8C07ADE1}"/>
              </a:ext>
            </a:extLst>
          </p:cNvPr>
          <p:cNvSpPr txBox="1"/>
          <p:nvPr/>
        </p:nvSpPr>
        <p:spPr>
          <a:xfrm>
            <a:off x="1372234" y="6319111"/>
            <a:ext cx="143340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 dirty="0"/>
              <a:t>Course Detail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ECED9-8446-48CE-A1A0-D4AA4FAC6B3A}"/>
              </a:ext>
            </a:extLst>
          </p:cNvPr>
          <p:cNvSpPr txBox="1"/>
          <p:nvPr/>
        </p:nvSpPr>
        <p:spPr>
          <a:xfrm>
            <a:off x="5988106" y="6309320"/>
            <a:ext cx="172277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 dirty="0"/>
              <a:t>Course schedule</a:t>
            </a:r>
          </a:p>
        </p:txBody>
      </p:sp>
    </p:spTree>
    <p:extLst>
      <p:ext uri="{BB962C8B-B14F-4D97-AF65-F5344CB8AC3E}">
        <p14:creationId xmlns:p14="http://schemas.microsoft.com/office/powerpoint/2010/main" val="3644179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2"/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19. Project Results (2/3)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0D3D87-0BB2-4DB1-9584-D4D6237CCF70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Screen Shots of Evidences </a:t>
            </a:r>
          </a:p>
          <a:p>
            <a:pPr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448B93-4390-49E2-9A6D-8FBF71A51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56" y="2029673"/>
            <a:ext cx="6253087" cy="2798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FBAA71-49EA-4327-8E67-9BF23AFC70E3}"/>
              </a:ext>
            </a:extLst>
          </p:cNvPr>
          <p:cNvSpPr txBox="1"/>
          <p:nvPr/>
        </p:nvSpPr>
        <p:spPr>
          <a:xfrm>
            <a:off x="3605128" y="5010469"/>
            <a:ext cx="186230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SG" dirty="0"/>
              <a:t>Registration form</a:t>
            </a:r>
          </a:p>
        </p:txBody>
      </p:sp>
    </p:spTree>
    <p:extLst>
      <p:ext uri="{BB962C8B-B14F-4D97-AF65-F5344CB8AC3E}">
        <p14:creationId xmlns:p14="http://schemas.microsoft.com/office/powerpoint/2010/main" val="3129692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2"/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19. Project Results (3/3)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C6D57-776C-428F-8DF7-6E197AB35C76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Link for the Project Walkthrough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3"/>
              </a:rPr>
              <a:t>http://projects.lithan.net/Singapore/SG0319A10L/m2proj/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4"/>
              </a:rPr>
              <a:t>http://projects.lithan.net/Singapore/SG0319A10L/m2proj/#course-listing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5"/>
              </a:rPr>
              <a:t>https://projects.lithan.net/Singapore/SG0319A10L/m2proj/#HTML001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6"/>
              </a:rPr>
              <a:t>https://projects.lithan.net/Singapore/SG0319A10L/m2proj/#HTML001-schedule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7"/>
              </a:rPr>
              <a:t>http://projects.lithan.net/Singapore/SG0319A10L/m2proj/#registration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8"/>
              </a:rPr>
              <a:t>https://projects.lithan.net/Singapore/SG0319A10L/m2proj/#contact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9"/>
              </a:rPr>
              <a:t>https://projects.lithan.net/Singapore/SG0319A10L/m2proj/#about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10"/>
              </a:rPr>
              <a:t>https://projects.lithan.net/Singapore/SG0319A10L/m2proj/#sitemap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  <a:hlinkClick r:id="rId11"/>
              </a:rPr>
              <a:t>https://projects.lithan.net/Singapore/SG0319A10L/m2proj/#privacy</a:t>
            </a: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2"/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20. Proposed Improvements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0545A-A2BC-49EB-85FF-1471C325E72F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List of Improvements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Edit styling such as colour choices to improve presentation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Decrease Coding overhead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Make codes more efficient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Place more important links in the front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91E1AFF5-36EF-4DD5-8542-C073BC35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3" y="1160463"/>
            <a:ext cx="5453062" cy="342900"/>
          </a:xfrm>
        </p:spPr>
        <p:txBody>
          <a:bodyPr/>
          <a:lstStyle/>
          <a:p>
            <a:pPr algn="l">
              <a:defRPr/>
            </a:pPr>
            <a:r>
              <a:rPr lang="en-US" altLang="en-US">
                <a:ea typeface="ヒラギノ角ゴ Pro W3" charset="-128"/>
              </a:rPr>
              <a:t>Contents</a:t>
            </a:r>
            <a:endParaRPr lang="en-GB" altLang="en-US">
              <a:ea typeface="ヒラギノ角ゴ Pro W3" charset="-128"/>
            </a:endParaRPr>
          </a:p>
        </p:txBody>
      </p:sp>
      <p:sp>
        <p:nvSpPr>
          <p:cNvPr id="8195" name="TextBox 3"/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chemeClr val="bg1"/>
                </a:solidFill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179388" y="1160463"/>
            <a:ext cx="6821487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SG" altLang="en-US"/>
              <a:t>1. Project Definition</a:t>
            </a:r>
          </a:p>
          <a:p>
            <a:r>
              <a:rPr lang="en-SG" altLang="en-US"/>
              <a:t>2. Development Tools</a:t>
            </a:r>
          </a:p>
          <a:p>
            <a:r>
              <a:rPr lang="en-SG" altLang="en-US"/>
              <a:t>3. Information Architecture</a:t>
            </a:r>
          </a:p>
          <a:p>
            <a:r>
              <a:rPr lang="en-SG" altLang="en-US"/>
              <a:t>4. Storyboard</a:t>
            </a:r>
          </a:p>
          <a:p>
            <a:r>
              <a:rPr lang="en-SG" altLang="en-US"/>
              <a:t>5. Menus</a:t>
            </a:r>
          </a:p>
          <a:p>
            <a:r>
              <a:rPr lang="en-SG" altLang="en-US"/>
              <a:t>6. Business Process</a:t>
            </a:r>
          </a:p>
          <a:p>
            <a:r>
              <a:rPr lang="en-SG" altLang="en-US"/>
              <a:t>7. Lead Generation Form Design</a:t>
            </a:r>
          </a:p>
          <a:p>
            <a:r>
              <a:rPr lang="en-SG" altLang="en-US"/>
              <a:t>8. HTML Catalog</a:t>
            </a:r>
          </a:p>
          <a:p>
            <a:r>
              <a:rPr lang="en-SG" altLang="en-US"/>
              <a:t>9. HTML Pages</a:t>
            </a:r>
          </a:p>
          <a:p>
            <a:r>
              <a:rPr lang="en-SG" altLang="en-US"/>
              <a:t>10. CSS Classes</a:t>
            </a:r>
          </a:p>
          <a:p>
            <a:r>
              <a:rPr lang="en-SG" altLang="en-US"/>
              <a:t>11. Lead Generation Form</a:t>
            </a:r>
          </a:p>
          <a:p>
            <a:r>
              <a:rPr lang="en-SG" altLang="en-US"/>
              <a:t>12. Pages with Styles</a:t>
            </a:r>
          </a:p>
          <a:p>
            <a:r>
              <a:rPr lang="en-SG" altLang="en-US"/>
              <a:t>13. Pages in various Browsers</a:t>
            </a:r>
          </a:p>
          <a:p>
            <a:r>
              <a:rPr lang="en-SG" altLang="en-US"/>
              <a:t>14. Project Deliverables</a:t>
            </a:r>
          </a:p>
          <a:p>
            <a:r>
              <a:rPr lang="en-SG" altLang="en-US"/>
              <a:t>15. Project Environment</a:t>
            </a:r>
          </a:p>
          <a:p>
            <a:r>
              <a:rPr lang="en-SG" altLang="en-US"/>
              <a:t>16. Website Review &amp; Improvements</a:t>
            </a:r>
          </a:p>
          <a:p>
            <a:r>
              <a:rPr lang="en-SG" altLang="en-US"/>
              <a:t>17. Project Milestones &amp; Tasks</a:t>
            </a:r>
          </a:p>
          <a:p>
            <a:r>
              <a:rPr lang="en-SG" altLang="en-US"/>
              <a:t>18. Milestone Feedback &amp; Action Taken</a:t>
            </a:r>
          </a:p>
          <a:p>
            <a:r>
              <a:rPr lang="en-SG" altLang="en-US"/>
              <a:t>19. Project Results</a:t>
            </a:r>
          </a:p>
          <a:p>
            <a:r>
              <a:rPr lang="en-SG" altLang="en-US"/>
              <a:t>20. Proposed Improvements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2"/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1. Project Definition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3C1652-5101-40A2-94C7-F6BE23F9C594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Project Objective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Create a main container page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Create sub-pages to replace container contents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Create a Single Page Application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sz="2000"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Proposed Solution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Use HTML for main pages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Use CSS to style webpages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Use </a:t>
            </a:r>
            <a:r>
              <a:rPr lang="en-SG" dirty="0" err="1">
                <a:solidFill>
                  <a:schemeClr val="tx1"/>
                </a:solidFill>
              </a:rPr>
              <a:t>Javascript</a:t>
            </a:r>
            <a:r>
              <a:rPr lang="en-SG" dirty="0">
                <a:solidFill>
                  <a:schemeClr val="tx1"/>
                </a:solidFill>
              </a:rPr>
              <a:t> &amp; jQuery to enable interactivity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Use </a:t>
            </a:r>
            <a:r>
              <a:rPr lang="en-SG" dirty="0" err="1">
                <a:solidFill>
                  <a:schemeClr val="tx1"/>
                </a:solidFill>
              </a:rPr>
              <a:t>Javascript</a:t>
            </a:r>
            <a:r>
              <a:rPr lang="en-SG" dirty="0">
                <a:solidFill>
                  <a:schemeClr val="tx1"/>
                </a:solidFill>
              </a:rPr>
              <a:t> &amp; jQuery to enable Single Page Application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SG" dirty="0">
                <a:solidFill>
                  <a:schemeClr val="tx1"/>
                </a:solidFill>
              </a:rPr>
              <a:t>Use JSON files to access data and populate content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2"/>
          <p:cNvSpPr txBox="1">
            <a:spLocks noChangeArrowheads="1"/>
          </p:cNvSpPr>
          <p:nvPr/>
        </p:nvSpPr>
        <p:spPr bwMode="auto">
          <a:xfrm>
            <a:off x="34925" y="404813"/>
            <a:ext cx="6689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2. Development Tools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2" y="1484784"/>
            <a:ext cx="7812360" cy="43923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"/>
          <p:cNvSpPr txBox="1">
            <a:spLocks noChangeArrowheads="1"/>
          </p:cNvSpPr>
          <p:nvPr/>
        </p:nvSpPr>
        <p:spPr bwMode="auto">
          <a:xfrm>
            <a:off x="34925" y="404813"/>
            <a:ext cx="7489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>
                <a:solidFill>
                  <a:srgbClr val="FFFFFF"/>
                </a:solidFill>
                <a:cs typeface="Arial" panose="020B0604020202020204" pitchFamily="34" charset="0"/>
              </a:rPr>
              <a:t>3. Information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74869-74C2-44A7-8925-93275F9D18B8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Information Architecture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55" y="2371507"/>
            <a:ext cx="8321851" cy="31960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2"/>
          <p:cNvSpPr txBox="1">
            <a:spLocks noChangeArrowheads="1"/>
          </p:cNvSpPr>
          <p:nvPr/>
        </p:nvSpPr>
        <p:spPr bwMode="auto">
          <a:xfrm>
            <a:off x="34925" y="404813"/>
            <a:ext cx="7489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4. Storyboard (Part 1/3)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74869-74C2-44A7-8925-93275F9D18B8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Storyboard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51" y="2254916"/>
            <a:ext cx="8226660" cy="34292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2"/>
          <p:cNvSpPr txBox="1">
            <a:spLocks noChangeArrowheads="1"/>
          </p:cNvSpPr>
          <p:nvPr/>
        </p:nvSpPr>
        <p:spPr bwMode="auto">
          <a:xfrm>
            <a:off x="34925" y="404813"/>
            <a:ext cx="7489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4. Storyboard (Part 2/3)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74869-74C2-44A7-8925-93275F9D18B8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Storyboard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85" y="2316270"/>
            <a:ext cx="8100392" cy="33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2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2"/>
          <p:cNvSpPr txBox="1">
            <a:spLocks noChangeArrowheads="1"/>
          </p:cNvSpPr>
          <p:nvPr/>
        </p:nvSpPr>
        <p:spPr bwMode="auto">
          <a:xfrm>
            <a:off x="34925" y="404813"/>
            <a:ext cx="7489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2800" dirty="0">
                <a:solidFill>
                  <a:srgbClr val="FFFFFF"/>
                </a:solidFill>
                <a:cs typeface="Arial" panose="020B0604020202020204" pitchFamily="34" charset="0"/>
              </a:rPr>
              <a:t>4. Storyboard (Part 3/3)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74869-74C2-44A7-8925-93275F9D18B8}"/>
              </a:ext>
            </a:extLst>
          </p:cNvPr>
          <p:cNvSpPr/>
          <p:nvPr/>
        </p:nvSpPr>
        <p:spPr>
          <a:xfrm>
            <a:off x="107950" y="1196975"/>
            <a:ext cx="8856663" cy="5545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SG" sz="2000" b="1" dirty="0">
                <a:solidFill>
                  <a:schemeClr val="tx1"/>
                </a:solidFill>
              </a:rPr>
              <a:t>Storyboard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64" y="2168052"/>
            <a:ext cx="8532440" cy="36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23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ee7cfa4c9c9d99588569e4929a391d755d23d3c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A42FA94CC64944985BE93158E9ADE0" ma:contentTypeVersion="0" ma:contentTypeDescription="Create a new document." ma:contentTypeScope="" ma:versionID="01a1c0778f5d85e1f1b68635343aa61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e8df3bfa6a24a2ffcf512df2f51dd6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6D54F9-6676-40B4-88DE-4E587CD577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266DF83-F59A-4BFB-8812-336A667C4C4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45227</TotalTime>
  <Words>864</Words>
  <Application>Microsoft Office PowerPoint</Application>
  <PresentationFormat>On-screen Show (4:3)</PresentationFormat>
  <Paragraphs>375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</vt:lpstr>
      <vt:lpstr>Wingdings</vt:lpstr>
      <vt:lpstr>Office Theme</vt:lpstr>
      <vt:lpstr>1_Office Theme</vt:lpstr>
      <vt:lpstr>2_Office Theme</vt:lpstr>
      <vt:lpstr>Development of website for a Training Organization</vt:lpstr>
      <vt:lpstr>Contents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Joscans</dc:creator>
  <cp:lastModifiedBy>Daniel Seah</cp:lastModifiedBy>
  <cp:revision>1616</cp:revision>
  <cp:lastPrinted>2015-07-27T02:04:21Z</cp:lastPrinted>
  <dcterms:created xsi:type="dcterms:W3CDTF">2012-01-26T10:45:43Z</dcterms:created>
  <dcterms:modified xsi:type="dcterms:W3CDTF">2019-06-05T06:58:55Z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0x010100CCA42FA94CC64944985BE93158E9ADE0</vt:lpwstr>
  </property>
</Properties>
</file>